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media/image28.jpg" ContentType="image/jpe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4"/>
  </p:sldMasterIdLst>
  <p:notesMasterIdLst>
    <p:notesMasterId r:id="rId31"/>
  </p:notesMasterIdLst>
  <p:sldIdLst>
    <p:sldId id="1693" r:id="rId5"/>
    <p:sldId id="1705" r:id="rId6"/>
    <p:sldId id="1690" r:id="rId7"/>
    <p:sldId id="1692" r:id="rId8"/>
    <p:sldId id="1691" r:id="rId9"/>
    <p:sldId id="1675" r:id="rId10"/>
    <p:sldId id="1664" r:id="rId11"/>
    <p:sldId id="1667" r:id="rId12"/>
    <p:sldId id="1668" r:id="rId13"/>
    <p:sldId id="1694" r:id="rId14"/>
    <p:sldId id="1671" r:id="rId15"/>
    <p:sldId id="1681" r:id="rId16"/>
    <p:sldId id="1677" r:id="rId17"/>
    <p:sldId id="1670" r:id="rId18"/>
    <p:sldId id="1709" r:id="rId19"/>
    <p:sldId id="1710" r:id="rId20"/>
    <p:sldId id="1711" r:id="rId21"/>
    <p:sldId id="1712" r:id="rId22"/>
    <p:sldId id="1713" r:id="rId23"/>
    <p:sldId id="1714" r:id="rId24"/>
    <p:sldId id="1715" r:id="rId25"/>
    <p:sldId id="1699" r:id="rId26"/>
    <p:sldId id="1700" r:id="rId27"/>
    <p:sldId id="1679" r:id="rId28"/>
    <p:sldId id="1673" r:id="rId29"/>
    <p:sldId id="1678" r:id="rId30"/>
  </p:sldIdLst>
  <p:sldSz cx="12192000" cy="6858000"/>
  <p:notesSz cx="6858000" cy="5372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Title" id="{3B130416-1A04-4245-A620-C9C606B656CD}">
          <p14:sldIdLst>
            <p14:sldId id="1693"/>
            <p14:sldId id="1705"/>
            <p14:sldId id="1690"/>
            <p14:sldId id="1692"/>
            <p14:sldId id="1691"/>
            <p14:sldId id="1675"/>
            <p14:sldId id="1664"/>
            <p14:sldId id="1667"/>
            <p14:sldId id="1668"/>
            <p14:sldId id="1694"/>
            <p14:sldId id="1671"/>
            <p14:sldId id="1681"/>
            <p14:sldId id="1677"/>
            <p14:sldId id="1670"/>
            <p14:sldId id="1709"/>
            <p14:sldId id="1710"/>
            <p14:sldId id="1711"/>
            <p14:sldId id="1712"/>
            <p14:sldId id="1713"/>
            <p14:sldId id="1714"/>
            <p14:sldId id="1715"/>
            <p14:sldId id="1699"/>
            <p14:sldId id="1700"/>
            <p14:sldId id="1679"/>
            <p14:sldId id="1673"/>
            <p14:sldId id="167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ters, Jason L" initials="JLW" lastIdx="1" clrIdx="0">
    <p:extLst>
      <p:ext uri="{19B8F6BF-5375-455C-9EA6-DF929625EA0E}">
        <p15:presenceInfo xmlns:p15="http://schemas.microsoft.com/office/powerpoint/2012/main" userId="Winters, Jason L" providerId="None"/>
      </p:ext>
    </p:extLst>
  </p:cmAuthor>
  <p:cmAuthor id="2" name="Lucas, Clarissa" initials="LC" lastIdx="10" clrIdx="1">
    <p:extLst>
      <p:ext uri="{19B8F6BF-5375-455C-9EA6-DF929625EA0E}">
        <p15:presenceInfo xmlns:p15="http://schemas.microsoft.com/office/powerpoint/2012/main" userId="S::LUCASC5@nationwide.com::84f4c8ec-fa15-4f77-9b2c-fe47d2d51754" providerId="AD"/>
      </p:ext>
    </p:extLst>
  </p:cmAuthor>
  <p:cmAuthor id="3" name="Lewis, Rusty" initials="LR" lastIdx="6" clrIdx="2">
    <p:extLst>
      <p:ext uri="{19B8F6BF-5375-455C-9EA6-DF929625EA0E}">
        <p15:presenceInfo xmlns:p15="http://schemas.microsoft.com/office/powerpoint/2012/main" userId="S::lewir7@nationwide.com::12588b29-84fc-41b6-90f1-8f5958f56b66" providerId="AD"/>
      </p:ext>
    </p:extLst>
  </p:cmAuthor>
  <p:cmAuthor id="4" name="Kolenko, Andrey (Andy)" initials="K(" lastIdx="2" clrIdx="3">
    <p:extLst>
      <p:ext uri="{19B8F6BF-5375-455C-9EA6-DF929625EA0E}">
        <p15:presenceInfo xmlns:p15="http://schemas.microsoft.com/office/powerpoint/2012/main" userId="S::kolena1@nationwide.com::60816687-e001-4406-92ca-479fc8ab26a0" providerId="AD"/>
      </p:ext>
    </p:extLst>
  </p:cmAuthor>
  <p:cmAuthor id="5" name="Shanahan, Patrick K (Pat)" initials="S(" lastIdx="3" clrIdx="4">
    <p:extLst>
      <p:ext uri="{19B8F6BF-5375-455C-9EA6-DF929625EA0E}">
        <p15:presenceInfo xmlns:p15="http://schemas.microsoft.com/office/powerpoint/2012/main" userId="S::shanahp@nationwide.com::639e6564-ce82-46f0-b267-337343bf117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B5C"/>
    <a:srgbClr val="003150"/>
    <a:srgbClr val="00CC00"/>
    <a:srgbClr val="454545"/>
    <a:srgbClr val="D2DEEF"/>
    <a:srgbClr val="EAEFF7"/>
    <a:srgbClr val="E0E1DD"/>
    <a:srgbClr val="279989"/>
    <a:srgbClr val="40DAC5"/>
    <a:srgbClr val="7676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621F52-0AA6-49BB-BAD1-FF1A17118902}" v="55" dt="2021-04-15T18:30:30.3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3901" autoAdjust="0"/>
  </p:normalViewPr>
  <p:slideViewPr>
    <p:cSldViewPr snapToGrid="0">
      <p:cViewPr varScale="1">
        <p:scale>
          <a:sx n="71" d="100"/>
          <a:sy n="71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604070"/>
          </a:xfrm>
          <a:prstGeom prst="rect">
            <a:avLst/>
          </a:prstGeom>
        </p:spPr>
        <p:txBody>
          <a:bodyPr vert="horz" lIns="93164" tIns="46582" rIns="93164" bIns="46582" rtlCol="0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1"/>
            <a:ext cx="3037840" cy="604070"/>
          </a:xfrm>
          <a:prstGeom prst="rect">
            <a:avLst/>
          </a:prstGeom>
        </p:spPr>
        <p:txBody>
          <a:bodyPr vert="horz" lIns="93164" tIns="46582" rIns="93164" bIns="46582" rtlCol="0"/>
          <a:lstStyle>
            <a:lvl1pPr algn="r">
              <a:defRPr sz="1200" b="0" i="0">
                <a:latin typeface="Arial" charset="0"/>
              </a:defRPr>
            </a:lvl1pPr>
          </a:lstStyle>
          <a:p>
            <a:fld id="{3B4C2023-D1DF-484A-A2CE-A867A387DBCA}" type="datetimeFigureOut">
              <a:rPr lang="en-US" smtClean="0"/>
              <a:pPr/>
              <a:t>4/19/2021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104775" y="1504950"/>
            <a:ext cx="7219950" cy="40624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4" tIns="46582" rIns="93164" bIns="4658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5794057"/>
            <a:ext cx="5608320" cy="4740593"/>
          </a:xfrm>
          <a:prstGeom prst="rect">
            <a:avLst/>
          </a:prstGeom>
        </p:spPr>
        <p:txBody>
          <a:bodyPr vert="horz" lIns="93164" tIns="46582" rIns="93164" bIns="4658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1435533"/>
            <a:ext cx="3037840" cy="604069"/>
          </a:xfrm>
          <a:prstGeom prst="rect">
            <a:avLst/>
          </a:prstGeom>
        </p:spPr>
        <p:txBody>
          <a:bodyPr vert="horz" lIns="93164" tIns="46582" rIns="93164" bIns="46582" rtlCol="0" anchor="b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11435533"/>
            <a:ext cx="3037840" cy="604069"/>
          </a:xfrm>
          <a:prstGeom prst="rect">
            <a:avLst/>
          </a:prstGeom>
        </p:spPr>
        <p:txBody>
          <a:bodyPr vert="horz" lIns="93164" tIns="46582" rIns="93164" bIns="46582" rtlCol="0" anchor="b"/>
          <a:lstStyle>
            <a:lvl1pPr algn="r">
              <a:defRPr sz="1200" b="0" i="0">
                <a:latin typeface="Arial" charset="0"/>
              </a:defRPr>
            </a:lvl1pPr>
          </a:lstStyle>
          <a:p>
            <a:fld id="{4C3786AD-A132-4A4A-8193-5DB0016709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42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04775" y="1504950"/>
            <a:ext cx="7219950" cy="4062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637">
              <a:defRPr/>
            </a:pPr>
            <a:endParaRPr lang="en-US" dirty="0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786AD-A132-4A4A-8193-5DB00167095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512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04775" y="1504950"/>
            <a:ext cx="7219950" cy="4062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786AD-A132-4A4A-8193-5DB00167095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005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04775" y="1504950"/>
            <a:ext cx="7219950" cy="4062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786AD-A132-4A4A-8193-5DB00167095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953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04775" y="1504950"/>
            <a:ext cx="7219950" cy="4062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i="1" dirty="0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786AD-A132-4A4A-8193-5DB00167095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869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04775" y="1504950"/>
            <a:ext cx="7219950" cy="4062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786AD-A132-4A4A-8193-5DB00167095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173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786AD-A132-4A4A-8193-5DB00167095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973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/>
              <a:t>Ethan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786AD-A132-4A4A-8193-5DB00167095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403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786AD-A132-4A4A-8193-5DB00167095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0911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786AD-A132-4A4A-8193-5DB00167095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826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786AD-A132-4A4A-8193-5DB00167095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3070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786AD-A132-4A4A-8193-5DB00167095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787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04775" y="1504950"/>
            <a:ext cx="7219950" cy="4062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dirty="0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786AD-A132-4A4A-8193-5DB00167095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1485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i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786AD-A132-4A4A-8193-5DB00167095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0977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786AD-A132-4A4A-8193-5DB00167095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803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786AD-A132-4A4A-8193-5DB00167095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00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786AD-A132-4A4A-8193-5DB00167095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1358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04775" y="1504950"/>
            <a:ext cx="7219950" cy="4062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786AD-A132-4A4A-8193-5DB00167095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785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04775" y="1504950"/>
            <a:ext cx="7219950" cy="4062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1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3786AD-A132-4A4A-8193-5DB00167095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52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04775" y="1504950"/>
            <a:ext cx="7219950" cy="4062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dirty="0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786AD-A132-4A4A-8193-5DB00167095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190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04775" y="1504950"/>
            <a:ext cx="7219950" cy="4062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786AD-A132-4A4A-8193-5DB00167095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187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04775" y="1504950"/>
            <a:ext cx="7219950" cy="4062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786AD-A132-4A4A-8193-5DB00167095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29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04775" y="1504950"/>
            <a:ext cx="7219950" cy="4062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b="1" dirty="0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786AD-A132-4A4A-8193-5DB00167095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1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04775" y="1504950"/>
            <a:ext cx="7219950" cy="4062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i="1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786AD-A132-4A4A-8193-5DB00167095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21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04775" y="1504950"/>
            <a:ext cx="7219950" cy="4062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i="1" dirty="0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786AD-A132-4A4A-8193-5DB00167095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79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04775" y="1504950"/>
            <a:ext cx="7219950" cy="4062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1" dirty="0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786AD-A132-4A4A-8193-5DB00167095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341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4262-E4FB-3A4C-A9BB-E4D88706BFCD}" type="datetimeFigureOut">
              <a:rPr lang="en-US" smtClean="0"/>
              <a:pPr/>
              <a:t>4/19/2021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713C-86C0-9643-80B9-463F8006BC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327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4262-E4FB-3A4C-A9BB-E4D88706BFCD}" type="datetimeFigureOut">
              <a:rPr lang="en-US" smtClean="0"/>
              <a:pPr/>
              <a:t>4/19/2021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713C-86C0-9643-80B9-463F8006BC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396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4262-E4FB-3A4C-A9BB-E4D88706BFCD}" type="datetimeFigureOut">
              <a:rPr lang="en-US" smtClean="0"/>
              <a:pPr/>
              <a:t>4/19/2021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713C-86C0-9643-80B9-463F8006BC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865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Blue Background">
    <p:bg>
      <p:bgPr>
        <a:solidFill>
          <a:srgbClr val="003B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056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4262-E4FB-3A4C-A9BB-E4D88706BFCD}" type="datetimeFigureOut">
              <a:rPr lang="en-US" smtClean="0"/>
              <a:pPr/>
              <a:t>4/19/2021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713C-86C0-9643-80B9-463F8006BC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172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4262-E4FB-3A4C-A9BB-E4D88706BFCD}" type="datetimeFigureOut">
              <a:rPr lang="en-US" smtClean="0"/>
              <a:pPr/>
              <a:t>4/19/2021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713C-86C0-9643-80B9-463F8006BC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219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4262-E4FB-3A4C-A9BB-E4D88706BFCD}" type="datetimeFigureOut">
              <a:rPr lang="en-US" smtClean="0"/>
              <a:pPr/>
              <a:t>4/19/2021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713C-86C0-9643-80B9-463F8006BC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346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4262-E4FB-3A4C-A9BB-E4D88706BFCD}" type="datetimeFigureOut">
              <a:rPr lang="en-US" smtClean="0"/>
              <a:pPr/>
              <a:t>4/19/2021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713C-86C0-9643-80B9-463F8006BC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74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4262-E4FB-3A4C-A9BB-E4D88706BFCD}" type="datetimeFigureOut">
              <a:rPr lang="en-US" smtClean="0"/>
              <a:pPr/>
              <a:t>4/19/2021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713C-86C0-9643-80B9-463F8006BC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477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343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4262-E4FB-3A4C-A9BB-E4D88706BFCD}" type="datetimeFigureOut">
              <a:rPr lang="en-US" smtClean="0"/>
              <a:pPr/>
              <a:t>4/19/2021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713C-86C0-9643-80B9-463F8006BC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028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4262-E4FB-3A4C-A9BB-E4D88706BFCD}" type="datetimeFigureOut">
              <a:rPr lang="en-US" smtClean="0"/>
              <a:pPr/>
              <a:t>4/19/2021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713C-86C0-9643-80B9-463F8006BC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135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54262-E4FB-3A4C-A9BB-E4D88706BFCD}" type="datetimeFigureOut">
              <a:rPr lang="en-US" smtClean="0"/>
              <a:pPr/>
              <a:t>4/19/2021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4713C-86C0-9643-80B9-463F8006BC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707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raphicdesign.stackexchange.com/questions/28064/what-is-this-style-of-icon-with-3d-white-people-called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raphicdesign.stackexchange.com/questions/28064/what-is-this-style-of-icon-with-3d-white-people-calle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ixabay.com/en/idea-icon-bulb-creativity-set-2558678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ixabay.com/en/idea-icon-bulb-creativity-set-2558678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security-insider.de/was-ist-identity-and-access-management-iam-a-612910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www.peoplematters.in/article/infographics/infographic-hr-audit-study-2016-13083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jp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://idreflections.blogspot.com/2014_11_01_archive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0685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45D1ABE1-6503-40A9-84FA-864D3F221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57855" y="988838"/>
            <a:ext cx="3669583" cy="458105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AF8641E-0B8E-45AA-91FA-EAAE4DF17815}"/>
              </a:ext>
            </a:extLst>
          </p:cNvPr>
          <p:cNvSpPr/>
          <p:nvPr/>
        </p:nvSpPr>
        <p:spPr>
          <a:xfrm>
            <a:off x="4750566" y="1098564"/>
            <a:ext cx="5549867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800" b="1">
                <a:ln/>
                <a:solidFill>
                  <a:srgbClr val="003B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do we separate certain duties?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51C83E-1953-4C8B-A820-1707F4ED87C0}"/>
              </a:ext>
            </a:extLst>
          </p:cNvPr>
          <p:cNvSpPr/>
          <p:nvPr/>
        </p:nvSpPr>
        <p:spPr>
          <a:xfrm>
            <a:off x="4405696" y="3577896"/>
            <a:ext cx="58166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800" b="1">
                <a:ln/>
                <a:solidFill>
                  <a:srgbClr val="003B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prevent…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5813C-A1D6-48A8-8E4E-3C74C507F211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3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60" tIns="68580" rIns="480060" bIns="68580" rtlCol="0" anchor="ctr"/>
          <a:lstStyle/>
          <a:p>
            <a:pPr algn="ctr"/>
            <a:r>
              <a:rPr lang="en-US" sz="320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rPr>
              <a:t>SOD – Why?</a:t>
            </a:r>
          </a:p>
        </p:txBody>
      </p:sp>
    </p:spTree>
    <p:extLst>
      <p:ext uri="{BB962C8B-B14F-4D97-AF65-F5344CB8AC3E}">
        <p14:creationId xmlns:p14="http://schemas.microsoft.com/office/powerpoint/2010/main" val="4086173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45D1ABE1-6503-40A9-84FA-864D3F221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57855" y="988838"/>
            <a:ext cx="3669583" cy="458105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AF8641E-0B8E-45AA-91FA-EAAE4DF17815}"/>
              </a:ext>
            </a:extLst>
          </p:cNvPr>
          <p:cNvSpPr/>
          <p:nvPr/>
        </p:nvSpPr>
        <p:spPr>
          <a:xfrm>
            <a:off x="4750566" y="1098564"/>
            <a:ext cx="5549867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800" b="1">
                <a:ln/>
                <a:solidFill>
                  <a:srgbClr val="003B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do we separate certain duties?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BA93AF-1B4D-48D1-A8FA-5868B27D1DAF}"/>
              </a:ext>
            </a:extLst>
          </p:cNvPr>
          <p:cNvSpPr/>
          <p:nvPr/>
        </p:nvSpPr>
        <p:spPr>
          <a:xfrm>
            <a:off x="8782049" y="6037058"/>
            <a:ext cx="340995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Fraudulent acts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BC912-B95B-43D0-99DF-62CDB2A6476F}"/>
              </a:ext>
            </a:extLst>
          </p:cNvPr>
          <p:cNvSpPr/>
          <p:nvPr/>
        </p:nvSpPr>
        <p:spPr>
          <a:xfrm rot="20535260">
            <a:off x="471717" y="5448733"/>
            <a:ext cx="174625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Errors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877F8F-AA0D-4B96-9907-EBF945BAAD08}"/>
              </a:ext>
            </a:extLst>
          </p:cNvPr>
          <p:cNvSpPr/>
          <p:nvPr/>
        </p:nvSpPr>
        <p:spPr>
          <a:xfrm rot="822401">
            <a:off x="2171552" y="5510840"/>
            <a:ext cx="2151744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Malicious acts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C0694B-EEEE-4C88-B387-B55A27689D0B}"/>
              </a:ext>
            </a:extLst>
          </p:cNvPr>
          <p:cNvSpPr/>
          <p:nvPr/>
        </p:nvSpPr>
        <p:spPr>
          <a:xfrm rot="875040">
            <a:off x="8429751" y="4867459"/>
            <a:ext cx="340995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Misappropriation of assets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51C83E-1953-4C8B-A820-1707F4ED87C0}"/>
              </a:ext>
            </a:extLst>
          </p:cNvPr>
          <p:cNvSpPr/>
          <p:nvPr/>
        </p:nvSpPr>
        <p:spPr>
          <a:xfrm>
            <a:off x="4405696" y="3577896"/>
            <a:ext cx="58166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800" b="1">
                <a:ln/>
                <a:solidFill>
                  <a:srgbClr val="003B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prevent…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521C45-8EB1-45D3-8BC5-EE401EF4BD9C}"/>
              </a:ext>
            </a:extLst>
          </p:cNvPr>
          <p:cNvSpPr/>
          <p:nvPr/>
        </p:nvSpPr>
        <p:spPr>
          <a:xfrm>
            <a:off x="3741994" y="4500146"/>
            <a:ext cx="340995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Improper modification of 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0B8901-1C5B-42D3-87C7-27FD3E98C333}"/>
              </a:ext>
            </a:extLst>
          </p:cNvPr>
          <p:cNvSpPr/>
          <p:nvPr/>
        </p:nvSpPr>
        <p:spPr>
          <a:xfrm rot="21142071">
            <a:off x="5436847" y="5565944"/>
            <a:ext cx="340995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Erroneous changes to programs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5813C-A1D6-48A8-8E4E-3C74C507F211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3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60" tIns="68580" rIns="480060" bIns="68580" rtlCol="0" anchor="ctr"/>
          <a:lstStyle/>
          <a:p>
            <a:pPr algn="ctr"/>
            <a:r>
              <a:rPr lang="en-US" sz="320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rPr>
              <a:t>SOD – Why?</a:t>
            </a:r>
          </a:p>
        </p:txBody>
      </p:sp>
    </p:spTree>
    <p:extLst>
      <p:ext uri="{BB962C8B-B14F-4D97-AF65-F5344CB8AC3E}">
        <p14:creationId xmlns:p14="http://schemas.microsoft.com/office/powerpoint/2010/main" val="4020096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6C213743-44F1-4D33-A144-3DBF6C78E3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122" t="18884" r="22064" b="18048"/>
          <a:stretch/>
        </p:blipFill>
        <p:spPr>
          <a:xfrm>
            <a:off x="4530192" y="1715223"/>
            <a:ext cx="3131615" cy="36031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985422-D752-4BF1-926E-B7A2B74F069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3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60" tIns="68580" rIns="480060" bIns="68580" rtlCol="0" anchor="ctr"/>
          <a:lstStyle/>
          <a:p>
            <a:pPr algn="ctr"/>
            <a:r>
              <a:rPr lang="en-US" sz="320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rPr>
              <a:t>SOD – What if?</a:t>
            </a:r>
          </a:p>
        </p:txBody>
      </p:sp>
    </p:spTree>
    <p:extLst>
      <p:ext uri="{BB962C8B-B14F-4D97-AF65-F5344CB8AC3E}">
        <p14:creationId xmlns:p14="http://schemas.microsoft.com/office/powerpoint/2010/main" val="658015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6C213743-44F1-4D33-A144-3DBF6C78E3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122" t="18884" r="22064" b="18048"/>
          <a:stretch/>
        </p:blipFill>
        <p:spPr>
          <a:xfrm>
            <a:off x="4530192" y="1715223"/>
            <a:ext cx="3131615" cy="36031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6EB107-69BD-4A10-A008-CE3E82F0CA04}"/>
              </a:ext>
            </a:extLst>
          </p:cNvPr>
          <p:cNvSpPr/>
          <p:nvPr/>
        </p:nvSpPr>
        <p:spPr>
          <a:xfrm rot="1118384">
            <a:off x="7746241" y="5338682"/>
            <a:ext cx="2594387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80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Review of audit trail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F4D397-8698-4F13-A3ED-0A369BA18142}"/>
              </a:ext>
            </a:extLst>
          </p:cNvPr>
          <p:cNvSpPr/>
          <p:nvPr/>
        </p:nvSpPr>
        <p:spPr>
          <a:xfrm rot="20382812">
            <a:off x="1499656" y="5543633"/>
            <a:ext cx="281011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Reconciliations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3B9BA6-080A-4568-921D-BAA61A7521E3}"/>
              </a:ext>
            </a:extLst>
          </p:cNvPr>
          <p:cNvSpPr/>
          <p:nvPr/>
        </p:nvSpPr>
        <p:spPr>
          <a:xfrm rot="20963386">
            <a:off x="7523159" y="1542600"/>
            <a:ext cx="2810119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80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Exception reporting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8E5853-CEB0-4F0E-B35C-04A3A046CCA0}"/>
              </a:ext>
            </a:extLst>
          </p:cNvPr>
          <p:cNvSpPr/>
          <p:nvPr/>
        </p:nvSpPr>
        <p:spPr>
          <a:xfrm rot="869607">
            <a:off x="1158759" y="1266702"/>
            <a:ext cx="2869907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Review of transaction logs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7DE324-B888-4E6C-BDF4-9B8E74F348F0}"/>
              </a:ext>
            </a:extLst>
          </p:cNvPr>
          <p:cNvSpPr/>
          <p:nvPr/>
        </p:nvSpPr>
        <p:spPr>
          <a:xfrm>
            <a:off x="8630048" y="3371127"/>
            <a:ext cx="2950504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Automated reviews/tests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FE05D5-0FA5-4E6E-BA0F-A35801056591}"/>
              </a:ext>
            </a:extLst>
          </p:cNvPr>
          <p:cNvSpPr/>
          <p:nvPr/>
        </p:nvSpPr>
        <p:spPr>
          <a:xfrm>
            <a:off x="813397" y="3124906"/>
            <a:ext cx="3560627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Automated enforcement of signed artifacts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182697-3240-4A37-AEFA-917D7D772CFF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3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60" tIns="68580" rIns="480060" bIns="68580" rtlCol="0" anchor="ctr"/>
          <a:lstStyle/>
          <a:p>
            <a:pPr algn="ctr"/>
            <a:r>
              <a:rPr lang="en-US" sz="320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rPr>
              <a:t>SOD – What if?</a:t>
            </a:r>
          </a:p>
        </p:txBody>
      </p:sp>
    </p:spTree>
    <p:extLst>
      <p:ext uri="{BB962C8B-B14F-4D97-AF65-F5344CB8AC3E}">
        <p14:creationId xmlns:p14="http://schemas.microsoft.com/office/powerpoint/2010/main" val="1143894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4">
            <a:extLst>
              <a:ext uri="{FF2B5EF4-FFF2-40B4-BE49-F238E27FC236}">
                <a16:creationId xmlns:a16="http://schemas.microsoft.com/office/drawing/2014/main" id="{82B4C386-7D0F-434C-ABB9-0585F0431B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4049497"/>
              </p:ext>
            </p:extLst>
          </p:nvPr>
        </p:nvGraphicFramePr>
        <p:xfrm>
          <a:off x="475941" y="1044188"/>
          <a:ext cx="11240118" cy="55716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3457">
                  <a:extLst>
                    <a:ext uri="{9D8B030D-6E8A-4147-A177-3AD203B41FA5}">
                      <a16:colId xmlns:a16="http://schemas.microsoft.com/office/drawing/2014/main" val="1696843407"/>
                    </a:ext>
                  </a:extLst>
                </a:gridCol>
                <a:gridCol w="4408537">
                  <a:extLst>
                    <a:ext uri="{9D8B030D-6E8A-4147-A177-3AD203B41FA5}">
                      <a16:colId xmlns:a16="http://schemas.microsoft.com/office/drawing/2014/main" val="1422517447"/>
                    </a:ext>
                  </a:extLst>
                </a:gridCol>
                <a:gridCol w="5028124">
                  <a:extLst>
                    <a:ext uri="{9D8B030D-6E8A-4147-A177-3AD203B41FA5}">
                      <a16:colId xmlns:a16="http://schemas.microsoft.com/office/drawing/2014/main" val="2220522075"/>
                    </a:ext>
                  </a:extLst>
                </a:gridCol>
              </a:tblGrid>
              <a:tr h="329905"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/>
                          <a:cs typeface="Arial"/>
                        </a:rPr>
                        <a:t>Category</a:t>
                      </a:r>
                    </a:p>
                  </a:txBody>
                  <a:tcPr>
                    <a:solidFill>
                      <a:srgbClr val="003B5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/>
                          <a:cs typeface="Arial"/>
                        </a:rPr>
                        <a:t>Specific Risks</a:t>
                      </a:r>
                    </a:p>
                  </a:txBody>
                  <a:tcPr>
                    <a:solidFill>
                      <a:srgbClr val="003B5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/>
                          <a:cs typeface="Arial"/>
                        </a:rPr>
                        <a:t>Controls</a:t>
                      </a:r>
                    </a:p>
                  </a:txBody>
                  <a:tcPr>
                    <a:solidFill>
                      <a:srgbClr val="003B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132676"/>
                  </a:ext>
                </a:extLst>
              </a:tr>
              <a:tr h="985520"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/>
                          <a:cs typeface="Arial"/>
                        </a:rPr>
                        <a:t>Governance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/>
                          <a:cs typeface="Arial"/>
                        </a:rPr>
                        <a:t>Developers may not be aware of secure coding techniques, security requirements and commonly occurring application vulnerabilities.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latin typeface="Arial"/>
                          <a:cs typeface="Arial"/>
                        </a:rPr>
                        <a:t>Developer application security training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>
                          <a:latin typeface="Arial"/>
                          <a:cs typeface="Arial"/>
                        </a:rPr>
                        <a:t>Documented policies and procedures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007169"/>
                  </a:ext>
                </a:extLst>
              </a:tr>
              <a:tr h="3427861"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/>
                          <a:cs typeface="Arial"/>
                        </a:rPr>
                        <a:t>Secure Delivery Pipeline and Change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/>
                          <a:cs typeface="Arial"/>
                        </a:rPr>
                        <a:t>Poorly secured delivery pipeline may lead to production breaks and security vulnerabilities in applications.</a:t>
                      </a:r>
                    </a:p>
                    <a:p>
                      <a:endParaRPr lang="en-US" sz="16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600">
                          <a:latin typeface="Arial"/>
                          <a:cs typeface="Arial"/>
                        </a:rPr>
                        <a:t>Implementing untested and/or unauthorized code may lead to increased operational failures, poor transaction processing, and unreliability of the system.</a:t>
                      </a:r>
                    </a:p>
                    <a:p>
                      <a:endParaRPr 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600">
                          <a:latin typeface="Arial"/>
                          <a:cs typeface="Arial"/>
                        </a:rPr>
                        <a:t>Unauthorized changes may be deployed into production.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>
                          <a:latin typeface="Arial"/>
                          <a:cs typeface="Arial"/>
                        </a:rPr>
                        <a:t>Protect source code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Detect and address unencrypted sensitive data</a:t>
                      </a:r>
                      <a:endParaRPr lang="en-US" sz="1600">
                        <a:latin typeface="Arial"/>
                        <a:cs typeface="Arial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Automated application code vulnerability scanning</a:t>
                      </a:r>
                      <a:endParaRPr lang="en-US" sz="1600">
                        <a:latin typeface="Arial"/>
                        <a:cs typeface="Arial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>
                          <a:latin typeface="Arial"/>
                          <a:cs typeface="Arial"/>
                        </a:rPr>
                        <a:t>Automated test execution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>
                          <a:latin typeface="Arial"/>
                          <a:cs typeface="Arial"/>
                        </a:rPr>
                        <a:t>Automated configuration vulnerability scanning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Software dependency management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>
                          <a:latin typeface="Arial"/>
                          <a:cs typeface="Arial"/>
                        </a:rPr>
                        <a:t>Restricted access</a:t>
                      </a:r>
                      <a:endParaRPr lang="en-US" sz="16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>
                          <a:latin typeface="Arial"/>
                          <a:cs typeface="Arial"/>
                        </a:rPr>
                        <a:t>Automated production deployment process</a:t>
                      </a:r>
                      <a:endParaRPr lang="en-US" sz="16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>
                          <a:latin typeface="Arial"/>
                          <a:cs typeface="Arial"/>
                        </a:rPr>
                        <a:t>Access and activity logging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>
                          <a:latin typeface="Arial"/>
                          <a:cs typeface="Arial"/>
                        </a:rPr>
                        <a:t>Data protection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>
                          <a:latin typeface="Arial"/>
                          <a:cs typeface="Arial"/>
                        </a:rPr>
                        <a:t>Automated approvals and verifications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710054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Arial"/>
                          <a:cs typeface="Arial"/>
                        </a:rPr>
                        <a:t>Operations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Arial"/>
                          <a:cs typeface="Arial"/>
                        </a:rPr>
                        <a:t>Without proper monitoring and metrics collection/review, technology performance may degrade over time.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>
                          <a:latin typeface="Arial"/>
                          <a:cs typeface="Arial"/>
                        </a:rPr>
                        <a:t>Technology performance management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>
                          <a:latin typeface="Arial"/>
                          <a:cs typeface="Arial"/>
                        </a:rPr>
                        <a:t>Asset management and inventorying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53280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1F4DDE61-9A81-45C4-8C37-0FF761D43C52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3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60" tIns="68580" rIns="480060" bIns="68580" rtlCol="0" anchor="ctr"/>
          <a:lstStyle/>
          <a:p>
            <a:pPr algn="ctr"/>
            <a:r>
              <a:rPr lang="en-US" sz="320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rPr>
              <a:t>Risk and Internal Control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4110122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12192000" cy="818147"/>
          </a:xfrm>
          <a:prstGeom prst="rect">
            <a:avLst/>
          </a:prstGeom>
          <a:solidFill>
            <a:srgbClr val="003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91440" rIns="640080" bIns="91440" rtlCol="0" anchor="ctr"/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rPr>
              <a:t>Build Team Highlight: Partners And Beyond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3EB46F-EC92-4583-A93C-64D74A0D3782}"/>
              </a:ext>
            </a:extLst>
          </p:cNvPr>
          <p:cNvSpPr txBox="1"/>
          <p:nvPr/>
        </p:nvSpPr>
        <p:spPr>
          <a:xfrm>
            <a:off x="507232" y="1149711"/>
            <a:ext cx="6043693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Using partner APIs to receive and dish out insurance quotes to customers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Replacing an on-prem app and building a new one in the cloud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Using managed ETL services and logging to stream and analyze data in real-time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Moving away from old mainframe scheduling to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cron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jobs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Leading through humility – whole team undergoing new process, platform, and languages with no prior experience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Top-down approval of the process so the team can self-manage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BFAC0C-0876-467A-AEB2-EAF83B3C5EE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15D03993-46B9-4E1E-99DD-841A4CEB3E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41" r="-709" b="9441"/>
          <a:stretch/>
        </p:blipFill>
        <p:spPr>
          <a:xfrm>
            <a:off x="8008562" y="1146739"/>
            <a:ext cx="3339141" cy="545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18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12192000" cy="818147"/>
          </a:xfrm>
          <a:prstGeom prst="rect">
            <a:avLst/>
          </a:prstGeom>
          <a:solidFill>
            <a:srgbClr val="003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91440" rIns="640080" bIns="91440" rtlCol="0" anchor="ctr"/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rPr>
              <a:t>P&amp;B: Automated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5E074C-8E17-5347-B248-99CD4B94ECFA}"/>
              </a:ext>
            </a:extLst>
          </p:cNvPr>
          <p:cNvSpPr txBox="1"/>
          <p:nvPr/>
        </p:nvSpPr>
        <p:spPr>
          <a:xfrm>
            <a:off x="669910" y="1671511"/>
            <a:ext cx="577661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/>
              <a:t>Polyskilling</a:t>
            </a:r>
            <a:r>
              <a:rPr lang="en-US" dirty="0"/>
              <a:t> and resource uplift happens through code reviews and oversight of the automating testing output.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9285F4-CF37-4A46-A169-71C207317A77}"/>
              </a:ext>
            </a:extLst>
          </p:cNvPr>
          <p:cNvSpPr txBox="1"/>
          <p:nvPr/>
        </p:nvSpPr>
        <p:spPr>
          <a:xfrm>
            <a:off x="669910" y="2420809"/>
            <a:ext cx="5588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Automated tests create one source of truth and make it easy to review and audit, where results are objective.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5D1232-E9FA-4676-BCC0-832678C13CF1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4E5E28-A10A-4029-A64F-9E2301FDDE56}"/>
              </a:ext>
            </a:extLst>
          </p:cNvPr>
          <p:cNvSpPr txBox="1"/>
          <p:nvPr/>
        </p:nvSpPr>
        <p:spPr>
          <a:xfrm>
            <a:off x="669910" y="3213289"/>
            <a:ext cx="558876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Tests should be simple, integrated into the pipeline with wide visibility of the results.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B47554-B1DF-41B5-A09C-EDDAD404F7A2}"/>
              </a:ext>
            </a:extLst>
          </p:cNvPr>
          <p:cNvSpPr txBox="1"/>
          <p:nvPr/>
        </p:nvSpPr>
        <p:spPr>
          <a:xfrm>
            <a:off x="669910" y="4005769"/>
            <a:ext cx="558876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If the test fails, it will not package the application and commit until it passes.</a:t>
            </a:r>
            <a:endParaRPr lang="en-US" dirty="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DC333F-F341-4494-AE4A-BC63859C2BA9}"/>
              </a:ext>
            </a:extLst>
          </p:cNvPr>
          <p:cNvSpPr txBox="1"/>
          <p:nvPr/>
        </p:nvSpPr>
        <p:spPr>
          <a:xfrm>
            <a:off x="258430" y="4920169"/>
            <a:ext cx="558876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cs typeface="Calibri"/>
              </a:rPr>
              <a:t>P&amp;B Progress: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07C9EE-DDEA-43F7-AB9C-FD68D5A0B8DB}"/>
              </a:ext>
            </a:extLst>
          </p:cNvPr>
          <p:cNvSpPr txBox="1"/>
          <p:nvPr/>
        </p:nvSpPr>
        <p:spPr>
          <a:xfrm>
            <a:off x="579120" y="5288280"/>
            <a:ext cx="239268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Lead time reduction of 7 days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Iteration velocity up 24pts on avg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9C98EC-A66A-4C7C-A033-85438F3D1874}"/>
              </a:ext>
            </a:extLst>
          </p:cNvPr>
          <p:cNvSpPr txBox="1"/>
          <p:nvPr/>
        </p:nvSpPr>
        <p:spPr>
          <a:xfrm>
            <a:off x="3267075" y="5286375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Devs no longer wait for a free tester</a:t>
            </a: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Faster releases on increased cadence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38C443-8470-4865-B3C6-B816E9498E31}"/>
              </a:ext>
            </a:extLst>
          </p:cNvPr>
          <p:cNvSpPr txBox="1"/>
          <p:nvPr/>
        </p:nvSpPr>
        <p:spPr>
          <a:xfrm>
            <a:off x="258430" y="1211769"/>
            <a:ext cx="558876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i="1" dirty="0">
                <a:cs typeface="Calibri"/>
              </a:rPr>
              <a:t>"It's the Climb!" </a:t>
            </a:r>
            <a:r>
              <a:rPr lang="en-US" b="1" dirty="0">
                <a:cs typeface="Calibri"/>
              </a:rPr>
              <a:t>- T. Swift</a:t>
            </a:r>
            <a:endParaRPr lang="en-US" b="1" i="1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D9D774-982C-4693-8346-8AD8F6F9B1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507" t="28055" r="18919" b="31545"/>
          <a:stretch/>
        </p:blipFill>
        <p:spPr>
          <a:xfrm>
            <a:off x="7077811" y="1211769"/>
            <a:ext cx="4628635" cy="494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139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12192000" cy="818147"/>
          </a:xfrm>
          <a:prstGeom prst="rect">
            <a:avLst/>
          </a:prstGeom>
          <a:solidFill>
            <a:srgbClr val="003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91440" rIns="640080" bIns="91440" rtlCol="0" anchor="ctr"/>
          <a:lstStyle/>
          <a:p>
            <a:pPr algn="ctr"/>
            <a:r>
              <a:rPr lang="en-US" sz="320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rPr>
              <a:t>P&amp;B: Automated Deployments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3EB46F-EC92-4583-A93C-64D74A0D3782}"/>
              </a:ext>
            </a:extLst>
          </p:cNvPr>
          <p:cNvSpPr txBox="1"/>
          <p:nvPr/>
        </p:nvSpPr>
        <p:spPr>
          <a:xfrm>
            <a:off x="141472" y="1053767"/>
            <a:ext cx="4544563" cy="481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One big happy family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Commit linked to Jira cards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 PR’s kick off automated test and serve as peer review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Still needs human approval after a code review, ensuring segregation of duties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commit to the master branch will kick off the release process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Document and track the release all the way through the process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Faster deployments helps us achieve our goal of faster, more competitive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speed-to-market.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1CD6CFBD-16E5-41E5-8368-D7EFFF00A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0" y="1592633"/>
            <a:ext cx="6522720" cy="13410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EEE472-5CA5-43B1-992F-87F66B2B8E26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80F5A515-B645-4418-A312-EE2BD6975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380" y="2996738"/>
            <a:ext cx="5029200" cy="917864"/>
          </a:xfrm>
          <a:prstGeom prst="rect">
            <a:avLst/>
          </a:prstGeom>
        </p:spPr>
      </p:pic>
      <p:pic>
        <p:nvPicPr>
          <p:cNvPr id="12" name="Picture 12" descr="Diagram&#10;&#10;Description automatically generated">
            <a:extLst>
              <a:ext uri="{FF2B5EF4-FFF2-40B4-BE49-F238E27FC236}">
                <a16:creationId xmlns:a16="http://schemas.microsoft.com/office/drawing/2014/main" id="{27640CC8-BD11-43B6-9D5F-65B45B720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1100" y="4235950"/>
            <a:ext cx="6972300" cy="14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14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12192000" cy="818147"/>
          </a:xfrm>
          <a:prstGeom prst="rect">
            <a:avLst/>
          </a:prstGeom>
          <a:solidFill>
            <a:srgbClr val="003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91440" rIns="640080" bIns="91440" rtlCol="0" anchor="ctr"/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rPr>
              <a:t>P&amp;B: Automated Testing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3EB46F-EC92-4583-A93C-64D74A0D3782}"/>
              </a:ext>
            </a:extLst>
          </p:cNvPr>
          <p:cNvSpPr txBox="1"/>
          <p:nvPr/>
        </p:nvSpPr>
        <p:spPr>
          <a:xfrm>
            <a:off x="8759951" y="1613118"/>
            <a:ext cx="3168239" cy="39395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>
                <a:latin typeface="Arial"/>
                <a:cs typeface="Arial"/>
              </a:rPr>
              <a:t>Risk:</a:t>
            </a:r>
            <a:r>
              <a:rPr lang="en-US" sz="2000">
                <a:latin typeface="Arial"/>
                <a:cs typeface="Arial"/>
              </a:rPr>
              <a:t> Business disruption and downtime caused by introduction of code that doesn’t have sanitized and expected outputs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>
                <a:latin typeface="Arial"/>
                <a:cs typeface="Arial"/>
              </a:rPr>
              <a:t>Control:</a:t>
            </a:r>
            <a:r>
              <a:rPr lang="en-US" sz="2000">
                <a:latin typeface="Arial"/>
                <a:cs typeface="Arial"/>
              </a:rPr>
              <a:t> Automated test checks code to determine if it matches requirements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F482A-24E2-4B29-8E71-77298DF23935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84CAF2-EC5D-4D07-A975-57E17469A922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DF53F391-86B0-49F1-967E-D47BCFE81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11" y="1026807"/>
            <a:ext cx="4519664" cy="5004375"/>
          </a:xfrm>
          <a:prstGeom prst="rect">
            <a:avLst/>
          </a:prstGeom>
        </p:spPr>
      </p:pic>
      <p:pic>
        <p:nvPicPr>
          <p:cNvPr id="6" name="Picture 7" descr="Text&#10;&#10;Description automatically generated">
            <a:extLst>
              <a:ext uri="{FF2B5EF4-FFF2-40B4-BE49-F238E27FC236}">
                <a16:creationId xmlns:a16="http://schemas.microsoft.com/office/drawing/2014/main" id="{F1D729F5-8990-40F1-B858-7FE888B59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1120" y="1618227"/>
            <a:ext cx="4256138" cy="272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72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12192000" cy="818147"/>
          </a:xfrm>
          <a:prstGeom prst="rect">
            <a:avLst/>
          </a:prstGeom>
          <a:solidFill>
            <a:srgbClr val="003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91440" rIns="640080" bIns="91440" rtlCol="0" anchor="ctr"/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rPr>
              <a:t>P&amp;B: Automated Deployment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3EB46F-EC92-4583-A93C-64D74A0D3782}"/>
              </a:ext>
            </a:extLst>
          </p:cNvPr>
          <p:cNvSpPr txBox="1"/>
          <p:nvPr/>
        </p:nvSpPr>
        <p:spPr>
          <a:xfrm>
            <a:off x="8759951" y="1613118"/>
            <a:ext cx="316823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Risk: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Business disruption and downtime caused by introduction of untested or unapproved code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Control: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Automated deployment tool confirms that the code passed testing and that the change record is documented.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D68400-6B6C-4D69-818A-76CACDD340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29" t="35055" r="30494" b="17376"/>
          <a:stretch/>
        </p:blipFill>
        <p:spPr>
          <a:xfrm>
            <a:off x="263810" y="1169580"/>
            <a:ext cx="7901995" cy="542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33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220D-5F40-478A-AC14-D525ABB21E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DevOps and Internal Audit:</a:t>
            </a:r>
            <a:br>
              <a:rPr lang="en-US" dirty="0"/>
            </a:br>
            <a:r>
              <a:rPr lang="en-US" dirty="0"/>
              <a:t>A Great Partnership</a:t>
            </a:r>
            <a:br>
              <a:rPr lang="en-US" dirty="0"/>
            </a:br>
            <a:r>
              <a:rPr lang="en-US" dirty="0"/>
              <a:t>(Part 2)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516DBE-52E5-4235-84DD-4C1BC11EF8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Nationwide Insurance</a:t>
            </a:r>
          </a:p>
          <a:p>
            <a:r>
              <a:rPr lang="en-US" dirty="0"/>
              <a:t>Ethan Culp, Rusty Lewis, Clarissa Lucas</a:t>
            </a:r>
          </a:p>
        </p:txBody>
      </p:sp>
    </p:spTree>
    <p:extLst>
      <p:ext uri="{BB962C8B-B14F-4D97-AF65-F5344CB8AC3E}">
        <p14:creationId xmlns:p14="http://schemas.microsoft.com/office/powerpoint/2010/main" val="50773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12192000" cy="818147"/>
          </a:xfrm>
          <a:prstGeom prst="rect">
            <a:avLst/>
          </a:prstGeom>
          <a:solidFill>
            <a:srgbClr val="003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91440" rIns="640080" bIns="91440" rtlCol="0" anchor="ctr"/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rPr>
              <a:t>P&amp;B: Automated Testing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3EB46F-EC92-4583-A93C-64D74A0D3782}"/>
              </a:ext>
            </a:extLst>
          </p:cNvPr>
          <p:cNvSpPr txBox="1"/>
          <p:nvPr/>
        </p:nvSpPr>
        <p:spPr>
          <a:xfrm>
            <a:off x="2886074" y="3956330"/>
            <a:ext cx="6429375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Automated Test Suite – IA Approach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Is the test set up to do what it’s expected to do?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Did the test pass code as expected?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Did the test fail code as expected?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266D60-9E9E-2740-A35A-BEF7B9362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81" y="1076332"/>
            <a:ext cx="10615238" cy="23526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189112D-B5B3-41F6-9FE5-2BBDDA719756}"/>
              </a:ext>
            </a:extLst>
          </p:cNvPr>
          <p:cNvSpPr/>
          <p:nvPr/>
        </p:nvSpPr>
        <p:spPr>
          <a:xfrm>
            <a:off x="3293706" y="1390260"/>
            <a:ext cx="1810139" cy="127829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846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12192000" cy="818147"/>
          </a:xfrm>
          <a:prstGeom prst="rect">
            <a:avLst/>
          </a:prstGeom>
          <a:solidFill>
            <a:srgbClr val="003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91440" rIns="640080" bIns="91440" rtlCol="0" anchor="ctr"/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rPr>
              <a:t>P&amp;B: Automated Deployment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3EB46F-EC92-4583-A93C-64D74A0D3782}"/>
              </a:ext>
            </a:extLst>
          </p:cNvPr>
          <p:cNvSpPr txBox="1"/>
          <p:nvPr/>
        </p:nvSpPr>
        <p:spPr>
          <a:xfrm>
            <a:off x="2852928" y="3691749"/>
            <a:ext cx="651052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Automated Deployment – IA Approach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Is the deployment control set up to do what it’s expected to do?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Did the code deploy as expected?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Was the code rejected from deployment as expected?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C90DB5-39C2-4999-9DF3-DED785E5B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309" y="1013953"/>
            <a:ext cx="6103886" cy="7559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626A3D-3C78-43C5-88A2-10FDE2933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7187" y="2019644"/>
            <a:ext cx="8343900" cy="1422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189112D-B5B3-41F6-9FE5-2BBDDA719756}"/>
              </a:ext>
            </a:extLst>
          </p:cNvPr>
          <p:cNvSpPr/>
          <p:nvPr/>
        </p:nvSpPr>
        <p:spPr>
          <a:xfrm>
            <a:off x="5962261" y="1965746"/>
            <a:ext cx="4372552" cy="75598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27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-1"/>
            <a:ext cx="12192000" cy="818147"/>
          </a:xfrm>
          <a:prstGeom prst="rect">
            <a:avLst/>
          </a:prstGeom>
          <a:solidFill>
            <a:srgbClr val="003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91440" rIns="640080" bIns="91440" rtlCol="0" anchor="ctr"/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rPr>
              <a:t>Agile Auditing Pilot #1: Financial Reporting Controls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3EB46F-EC92-4583-A93C-64D74A0D3782}"/>
              </a:ext>
            </a:extLst>
          </p:cNvPr>
          <p:cNvSpPr txBox="1"/>
          <p:nvPr/>
        </p:nvSpPr>
        <p:spPr>
          <a:xfrm>
            <a:off x="5410092" y="1610024"/>
            <a:ext cx="6274676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following agile and DevOps practices were successfully implemented on this engagement: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Self-organized teams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Avoid multitasking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Continuous delivery in short sprints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Working together frequently with stakeholders throughout the audit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Continuous feedback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Automation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Blameless retrospective/post-mortem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C9FB8D-C9C3-43BB-968C-64C5A1F228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83" t="22063" r="20215" b="10412"/>
          <a:stretch/>
        </p:blipFill>
        <p:spPr>
          <a:xfrm>
            <a:off x="507232" y="925750"/>
            <a:ext cx="4263093" cy="56312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A48F17-0369-49F8-9140-73CE76CA2752}"/>
              </a:ext>
            </a:extLst>
          </p:cNvPr>
          <p:cNvSpPr txBox="1"/>
          <p:nvPr/>
        </p:nvSpPr>
        <p:spPr>
          <a:xfrm>
            <a:off x="507232" y="6526105"/>
            <a:ext cx="4181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Source: https://info.wegalvanize.com/agile-auditing-ebook.html</a:t>
            </a:r>
          </a:p>
        </p:txBody>
      </p:sp>
    </p:spTree>
    <p:extLst>
      <p:ext uri="{BB962C8B-B14F-4D97-AF65-F5344CB8AC3E}">
        <p14:creationId xmlns:p14="http://schemas.microsoft.com/office/powerpoint/2010/main" val="2717571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-1"/>
            <a:ext cx="12192000" cy="818147"/>
          </a:xfrm>
          <a:prstGeom prst="rect">
            <a:avLst/>
          </a:prstGeom>
          <a:solidFill>
            <a:srgbClr val="003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91440" rIns="640080" bIns="91440" rtlCol="0" anchor="ctr"/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rPr>
              <a:t>Agile Auditing Pilot #1: Financial Reporting Controls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3EB46F-EC92-4583-A93C-64D74A0D3782}"/>
              </a:ext>
            </a:extLst>
          </p:cNvPr>
          <p:cNvSpPr txBox="1"/>
          <p:nvPr/>
        </p:nvSpPr>
        <p:spPr>
          <a:xfrm>
            <a:off x="365760" y="1193074"/>
            <a:ext cx="114169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Automate, Automate, Automate!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Some control tests were highly manual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Save about 15 hours of work to test attributes (for two controls)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Manual work reduced to investigation of items flagged as potential exceptions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8D6C9E-66A5-4A7C-81CC-C1AB8A3A1D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16" t="51198" r="17849" b="17251"/>
          <a:stretch/>
        </p:blipFill>
        <p:spPr>
          <a:xfrm>
            <a:off x="409302" y="2879673"/>
            <a:ext cx="11198021" cy="380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6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Graphical user interface&#10;&#10;Description automatically generated">
            <a:extLst>
              <a:ext uri="{FF2B5EF4-FFF2-40B4-BE49-F238E27FC236}">
                <a16:creationId xmlns:a16="http://schemas.microsoft.com/office/drawing/2014/main" id="{884FB437-DE94-4D4A-B261-19CC952183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57" t="25618" r="-1" b="25170"/>
          <a:stretch/>
        </p:blipFill>
        <p:spPr>
          <a:xfrm>
            <a:off x="0" y="818147"/>
            <a:ext cx="12192000" cy="603985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75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</p:pic>
      <p:sp>
        <p:nvSpPr>
          <p:cNvPr id="31" name="Rectangle 30"/>
          <p:cNvSpPr/>
          <p:nvPr/>
        </p:nvSpPr>
        <p:spPr>
          <a:xfrm>
            <a:off x="0" y="0"/>
            <a:ext cx="12192000" cy="818147"/>
          </a:xfrm>
          <a:prstGeom prst="rect">
            <a:avLst/>
          </a:prstGeom>
          <a:solidFill>
            <a:srgbClr val="003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91440" rIns="640080" bIns="91440" rtlCol="0" anchor="ctr"/>
          <a:lstStyle/>
          <a:p>
            <a:pPr algn="ctr"/>
            <a:r>
              <a:rPr lang="en-US" sz="3200">
                <a:solidFill>
                  <a:schemeClr val="bg1">
                    <a:lumMod val="95000"/>
                  </a:schemeClr>
                </a:solidFill>
                <a:latin typeface="Arial"/>
                <a:ea typeface="Arial" charset="0"/>
                <a:cs typeface="Arial"/>
              </a:rPr>
              <a:t>Agile Auditing Pilot #2: Identity and Access Management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Arial"/>
              <a:ea typeface="Arial" charset="0"/>
              <a:cs typeface="Arial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73D39CF-CC9C-44F3-B83E-E904B99A9B7B}"/>
              </a:ext>
            </a:extLst>
          </p:cNvPr>
          <p:cNvSpPr txBox="1">
            <a:spLocks/>
          </p:cNvSpPr>
          <p:nvPr/>
        </p:nvSpPr>
        <p:spPr>
          <a:xfrm>
            <a:off x="1652953" y="1236124"/>
            <a:ext cx="8170985" cy="5367875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/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Prioritize customer’s needs</a:t>
            </a:r>
          </a:p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Foster a collaborative environment (internally and with our clients)</a:t>
            </a:r>
          </a:p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Continuous delivery</a:t>
            </a:r>
          </a:p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Continual experimentation and learning</a:t>
            </a:r>
          </a:p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Self-Governing teams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Automation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Blameless retrospective/post-mortem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38139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19500C-8D67-4B93-8E31-5EA9364EBC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1" b="36"/>
          <a:stretch/>
        </p:blipFill>
        <p:spPr>
          <a:xfrm>
            <a:off x="-4243" y="543147"/>
            <a:ext cx="12196243" cy="6314853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C15387-D788-4404-8248-595FF983101C}"/>
              </a:ext>
            </a:extLst>
          </p:cNvPr>
          <p:cNvSpPr txBox="1">
            <a:spLocks/>
          </p:cNvSpPr>
          <p:nvPr/>
        </p:nvSpPr>
        <p:spPr>
          <a:xfrm>
            <a:off x="1944959" y="1539383"/>
            <a:ext cx="8297838" cy="4693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the impact to your audit experience? 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Why are DevOps and Audit a great partnership?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Less time spent being audited </a:t>
            </a:r>
          </a:p>
          <a:p>
            <a:pPr marL="457200"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Decreased interruption to daily responsibilities</a:t>
            </a:r>
          </a:p>
          <a:p>
            <a:pPr marL="457200"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Fewer requests for evidence/documentation to fulfill</a:t>
            </a:r>
          </a:p>
          <a:p>
            <a:pPr marL="457200"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Greater assurance via full population coverage</a:t>
            </a:r>
          </a:p>
          <a:p>
            <a:pPr marL="457200"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Stronger collaboration</a:t>
            </a:r>
          </a:p>
          <a:p>
            <a:pPr marL="457200"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Integration of audit into daily work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D6082B-4B0C-4F11-AB50-FFEB91C750C1}"/>
              </a:ext>
            </a:extLst>
          </p:cNvPr>
          <p:cNvSpPr txBox="1"/>
          <p:nvPr/>
        </p:nvSpPr>
        <p:spPr>
          <a:xfrm>
            <a:off x="9751909" y="6657945"/>
            <a:ext cx="244009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www.peoplematters.in/article/infographics/infographic-hr-audit-study-2016-1308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B0EF3D-6A4D-4E09-80A8-C7D56A6CB669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3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60" tIns="68580" rIns="480060" bIns="68580" rtlCol="0" anchor="ctr"/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rPr>
              <a:t>GREAT Partnership</a:t>
            </a:r>
          </a:p>
        </p:txBody>
      </p:sp>
    </p:spTree>
    <p:extLst>
      <p:ext uri="{BB962C8B-B14F-4D97-AF65-F5344CB8AC3E}">
        <p14:creationId xmlns:p14="http://schemas.microsoft.com/office/powerpoint/2010/main" val="962923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generated with very high confidence">
            <a:extLst>
              <a:ext uri="{FF2B5EF4-FFF2-40B4-BE49-F238E27FC236}">
                <a16:creationId xmlns:a16="http://schemas.microsoft.com/office/drawing/2014/main" id="{8F28324F-AB9A-4DBE-A4AE-116183CB0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889" y="5821890"/>
            <a:ext cx="2344587" cy="9092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9A88C8-D20B-44B3-971C-E1584E799E98}"/>
              </a:ext>
            </a:extLst>
          </p:cNvPr>
          <p:cNvSpPr txBox="1"/>
          <p:nvPr/>
        </p:nvSpPr>
        <p:spPr>
          <a:xfrm>
            <a:off x="3901259" y="470417"/>
            <a:ext cx="425784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"/>
                <a:cs typeface="Arial"/>
              </a:rPr>
              <a:t>Contact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090E3E-ADC6-43C7-B387-F9092C9E7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419" y="1371363"/>
            <a:ext cx="2325915" cy="23259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0A4605-DCDD-44CA-93AB-C9C707A51EC1}"/>
              </a:ext>
            </a:extLst>
          </p:cNvPr>
          <p:cNvSpPr txBox="1"/>
          <p:nvPr/>
        </p:nvSpPr>
        <p:spPr>
          <a:xfrm>
            <a:off x="150656" y="3822429"/>
            <a:ext cx="36875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Clarissa Lucas, Audit Director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Nationwide Insurance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lucasc5@nationwide.com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www.linkedin.com/in/clarissalucas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392D4F-1458-417D-BEFB-0E0E2F071524}"/>
              </a:ext>
            </a:extLst>
          </p:cNvPr>
          <p:cNvSpPr txBox="1"/>
          <p:nvPr/>
        </p:nvSpPr>
        <p:spPr>
          <a:xfrm>
            <a:off x="4089063" y="3822429"/>
            <a:ext cx="38822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Rusty Lewis, Audit Specialist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Nationwide Insurance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lewir7@nationwide.com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www.linkedin.com/in/rusty-lewis-cpa-69a96347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5E150B-6347-4F1A-89F0-7D1BE7C2F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3041" y="1371363"/>
            <a:ext cx="2325915" cy="23259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C976A4-9DF9-4104-AF6D-0672B53BB445}"/>
              </a:ext>
            </a:extLst>
          </p:cNvPr>
          <p:cNvSpPr txBox="1"/>
          <p:nvPr/>
        </p:nvSpPr>
        <p:spPr>
          <a:xfrm>
            <a:off x="7971299" y="3822429"/>
            <a:ext cx="40700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Ethan Culp, NTEC Sr. Associate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Nationwide Insurance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culpe2@nationwide.com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www.linkedin.com/in/ethanculp/</a:t>
            </a:r>
          </a:p>
        </p:txBody>
      </p:sp>
      <p:pic>
        <p:nvPicPr>
          <p:cNvPr id="10" name="Picture 9" descr="A person in a suit and tie&#10;&#10;Description automatically generated with low confidence">
            <a:extLst>
              <a:ext uri="{FF2B5EF4-FFF2-40B4-BE49-F238E27FC236}">
                <a16:creationId xmlns:a16="http://schemas.microsoft.com/office/drawing/2014/main" id="{D3D0A6A9-481C-FA43-B816-65F948C293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564" t="14270" r="24564" b="49989"/>
          <a:stretch/>
        </p:blipFill>
        <p:spPr>
          <a:xfrm>
            <a:off x="8962123" y="1371362"/>
            <a:ext cx="2207155" cy="232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14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3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60" tIns="68580" rIns="480060" bIns="68580" rtlCol="0" anchor="ctr"/>
          <a:lstStyle/>
          <a:p>
            <a:pPr algn="ctr"/>
            <a:r>
              <a:rPr lang="en-US" sz="320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rPr>
              <a:t>About Nationwide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1E863B-A5DC-4F72-BE2B-FAA1F721B0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29" t="92122" r="20659" b="5620"/>
          <a:stretch/>
        </p:blipFill>
        <p:spPr>
          <a:xfrm>
            <a:off x="1925247" y="6601097"/>
            <a:ext cx="8646301" cy="269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DDDF3-4394-4698-8EC8-E29608DD8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7" y="15647"/>
            <a:ext cx="2344587" cy="9092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AF0FE9-B644-4CEA-82DB-4A0509125E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995" t="18517" r="23769" b="13785"/>
          <a:stretch/>
        </p:blipFill>
        <p:spPr>
          <a:xfrm>
            <a:off x="2131997" y="940526"/>
            <a:ext cx="8232800" cy="567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280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3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60" tIns="68580" rIns="480060" bIns="68580" rtlCol="0" anchor="ctr"/>
          <a:lstStyle/>
          <a:p>
            <a:pPr algn="ctr"/>
            <a:r>
              <a:rPr lang="en-US" sz="320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rPr>
              <a:t>About Nationwide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221257-9898-458F-BBF8-700DCA93CE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29" t="92122" r="20659" b="5620"/>
          <a:stretch/>
        </p:blipFill>
        <p:spPr>
          <a:xfrm>
            <a:off x="1925247" y="6601097"/>
            <a:ext cx="8646301" cy="2699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4DC83E-8D39-4744-8410-F45620B97F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132" t="15782" r="23278" b="50000"/>
          <a:stretch/>
        </p:blipFill>
        <p:spPr>
          <a:xfrm>
            <a:off x="400635" y="1678899"/>
            <a:ext cx="11390729" cy="386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3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3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60" tIns="68580" rIns="480060" bIns="68580" rtlCol="0" anchor="ctr"/>
          <a:lstStyle/>
          <a:p>
            <a:pPr algn="ctr"/>
            <a:r>
              <a:rPr lang="en-US" sz="320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rPr>
              <a:t>About Nationwide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FEB8B0-CE1A-4988-AB9D-D88E624673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29" t="92122" r="20659" b="5620"/>
          <a:stretch/>
        </p:blipFill>
        <p:spPr>
          <a:xfrm>
            <a:off x="1925247" y="6601097"/>
            <a:ext cx="8646301" cy="26996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FDC7E5-6C9E-4358-8995-7CEE3CD824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15" t="15328" r="24017" b="6363"/>
          <a:stretch/>
        </p:blipFill>
        <p:spPr>
          <a:xfrm>
            <a:off x="3033536" y="1262526"/>
            <a:ext cx="6445770" cy="51716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8E7564-005A-41A8-BD9C-8F14BF417A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286" t="56639" r="28214" b="23386"/>
          <a:stretch/>
        </p:blipFill>
        <p:spPr>
          <a:xfrm>
            <a:off x="304800" y="3188763"/>
            <a:ext cx="2133600" cy="13191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DCC1F4-6BA1-4417-920A-E5737D780F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824" t="56639" r="56308" b="23386"/>
          <a:stretch/>
        </p:blipFill>
        <p:spPr>
          <a:xfrm>
            <a:off x="10074442" y="3188763"/>
            <a:ext cx="1812758" cy="131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036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F49522-7C9E-4DD2-A472-BE09BD3E5F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6289" b="34345"/>
          <a:stretch/>
        </p:blipFill>
        <p:spPr>
          <a:xfrm>
            <a:off x="0" y="889891"/>
            <a:ext cx="12191999" cy="5968109"/>
          </a:xfrm>
          <a:prstGeom prst="rect">
            <a:avLst/>
          </a:prstGeom>
        </p:spPr>
      </p:pic>
      <p:sp>
        <p:nvSpPr>
          <p:cNvPr id="36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31" name="Rectangle 30"/>
          <p:cNvSpPr/>
          <p:nvPr/>
        </p:nvSpPr>
        <p:spPr>
          <a:xfrm>
            <a:off x="709448" y="1913950"/>
            <a:ext cx="4204137" cy="1342754"/>
          </a:xfrm>
          <a:prstGeom prst="rect">
            <a:avLst/>
          </a:prstGeom>
          <a:solidFill>
            <a:srgbClr val="003B5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By attending this session, attendees will: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252090B-DE3E-4056-A0DB-C59C860864A7}"/>
              </a:ext>
            </a:extLst>
          </p:cNvPr>
          <p:cNvSpPr txBox="1"/>
          <p:nvPr/>
        </p:nvSpPr>
        <p:spPr>
          <a:xfrm>
            <a:off x="525516" y="3417573"/>
            <a:ext cx="4780410" cy="3332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85744" indent="-228600" defTabSz="9144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Get a refresher on how to think about risks and controls in a DevOps operating model. </a:t>
            </a:r>
          </a:p>
          <a:p>
            <a:pPr marL="285744" indent="-228600" defTabSz="9144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Learn how increased reliance on automation has impacted risk mitigation and control assessments.</a:t>
            </a:r>
          </a:p>
          <a:p>
            <a:pPr marL="285744" indent="-228600" defTabSz="9144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Discover how Internal Audit has adopted Agile and DevOps practices.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AA5E7C-171D-4F7D-9CA7-67E27EAC3B74}"/>
              </a:ext>
            </a:extLst>
          </p:cNvPr>
          <p:cNvSpPr txBox="1"/>
          <p:nvPr/>
        </p:nvSpPr>
        <p:spPr>
          <a:xfrm>
            <a:off x="9751908" y="6657945"/>
            <a:ext cx="244009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://idreflections.blogspot.com/2014_11_01_archive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0ADB94-C599-4517-BF91-EF28D9DBBE92}"/>
              </a:ext>
            </a:extLst>
          </p:cNvPr>
          <p:cNvSpPr/>
          <p:nvPr/>
        </p:nvSpPr>
        <p:spPr>
          <a:xfrm>
            <a:off x="0" y="-24510"/>
            <a:ext cx="12192000" cy="914400"/>
          </a:xfrm>
          <a:prstGeom prst="rect">
            <a:avLst/>
          </a:prstGeom>
          <a:solidFill>
            <a:srgbClr val="003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60" tIns="68580" rIns="480060" bIns="68580" rtlCol="0" anchor="ctr"/>
          <a:lstStyle/>
          <a:p>
            <a:pPr algn="ctr"/>
            <a:r>
              <a:rPr lang="en-US" sz="320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rPr>
              <a:t>Learning Objectives</a:t>
            </a:r>
          </a:p>
        </p:txBody>
      </p:sp>
    </p:spTree>
    <p:extLst>
      <p:ext uri="{BB962C8B-B14F-4D97-AF65-F5344CB8AC3E}">
        <p14:creationId xmlns:p14="http://schemas.microsoft.com/office/powerpoint/2010/main" val="2066109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3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60" tIns="68580" rIns="480060" bIns="68580" rtlCol="0" anchor="ctr"/>
          <a:lstStyle/>
          <a:p>
            <a:pPr algn="ctr"/>
            <a:r>
              <a:rPr lang="en-US" sz="320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rPr>
              <a:t>The Three Lines of Defense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066E72-EA05-4898-8DB3-6E296B91183E}"/>
              </a:ext>
            </a:extLst>
          </p:cNvPr>
          <p:cNvSpPr txBox="1">
            <a:spLocks/>
          </p:cNvSpPr>
          <p:nvPr/>
        </p:nvSpPr>
        <p:spPr>
          <a:xfrm>
            <a:off x="255181" y="1136323"/>
            <a:ext cx="7506773" cy="4613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Internal Audit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C6C8642-AF9B-41A8-9BE9-070560DE5004}"/>
              </a:ext>
            </a:extLst>
          </p:cNvPr>
          <p:cNvSpPr txBox="1">
            <a:spLocks/>
          </p:cNvSpPr>
          <p:nvPr/>
        </p:nvSpPr>
        <p:spPr>
          <a:xfrm>
            <a:off x="161447" y="1910450"/>
            <a:ext cx="5125453" cy="474268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Arial"/>
                <a:cs typeface="Arial"/>
              </a:rPr>
              <a:t>Our Purpose:</a:t>
            </a:r>
            <a:endParaRPr lang="en-US"/>
          </a:p>
          <a:p>
            <a:pPr lvl="1"/>
            <a:r>
              <a:rPr lang="en-US" sz="1800">
                <a:latin typeface="Arial"/>
                <a:cs typeface="Arial"/>
              </a:rPr>
              <a:t>Provide independent assurance to the Audit Committee of the Board</a:t>
            </a:r>
          </a:p>
          <a:p>
            <a:pPr lvl="1"/>
            <a:r>
              <a:rPr lang="en-US" sz="1800">
                <a:latin typeface="Arial"/>
                <a:cs typeface="Arial"/>
              </a:rPr>
              <a:t>Add value and improve operations</a:t>
            </a:r>
            <a:endParaRPr lang="en-US" sz="1800"/>
          </a:p>
          <a:p>
            <a:pPr lvl="1"/>
            <a:r>
              <a:rPr lang="en-US" sz="1800">
                <a:latin typeface="Arial"/>
                <a:cs typeface="Arial"/>
              </a:rPr>
              <a:t>Evaluate and improve the effectiveness and efficiency of risk management, governance and control processes</a:t>
            </a:r>
            <a:endParaRPr lang="en-US" sz="1800"/>
          </a:p>
          <a:p>
            <a:pPr lvl="1"/>
            <a:r>
              <a:rPr lang="en-US" sz="1800">
                <a:latin typeface="Arial"/>
                <a:cs typeface="Arial"/>
              </a:rPr>
              <a:t>Independently assess the adequacy and effectiveness of risk management and control activities</a:t>
            </a:r>
            <a:endParaRPr lang="en-US" sz="1800"/>
          </a:p>
          <a:p>
            <a:pPr marL="342265" lvl="1" indent="0">
              <a:buNone/>
            </a:pPr>
            <a:endParaRPr lang="en-US" sz="1800">
              <a:latin typeface="Arial"/>
              <a:cs typeface="Arial"/>
            </a:endParaRPr>
          </a:p>
          <a:p>
            <a:r>
              <a:rPr lang="en-US" sz="2000">
                <a:latin typeface="Arial"/>
                <a:cs typeface="Arial"/>
              </a:rPr>
              <a:t>Link to DevOps through integrated audits</a:t>
            </a:r>
            <a:endParaRPr lang="en-US"/>
          </a:p>
          <a:p>
            <a:pPr lvl="1"/>
            <a:r>
              <a:rPr lang="en-US" sz="1800">
                <a:latin typeface="Arial"/>
                <a:cs typeface="Arial"/>
              </a:rPr>
              <a:t>Test applications supporting key business processes </a:t>
            </a:r>
            <a:endParaRPr lang="en-US"/>
          </a:p>
          <a:p>
            <a:pPr lvl="1"/>
            <a:r>
              <a:rPr lang="en-US" sz="1800">
                <a:latin typeface="Arial"/>
                <a:cs typeface="Arial"/>
              </a:rPr>
              <a:t>Primary controls:</a:t>
            </a:r>
            <a:endParaRPr lang="en-US" sz="1800"/>
          </a:p>
          <a:p>
            <a:pPr lvl="2"/>
            <a:r>
              <a:rPr lang="en-US" sz="1600">
                <a:latin typeface="Arial"/>
                <a:cs typeface="Arial"/>
              </a:rPr>
              <a:t>Change management</a:t>
            </a:r>
            <a:endParaRPr lang="en-US" sz="1600"/>
          </a:p>
          <a:p>
            <a:pPr lvl="2"/>
            <a:r>
              <a:rPr lang="en-US" sz="1600">
                <a:latin typeface="Arial"/>
                <a:cs typeface="Arial"/>
              </a:rPr>
              <a:t>User access</a:t>
            </a:r>
            <a:endParaRPr lang="en-US" sz="1600"/>
          </a:p>
          <a:p>
            <a:pPr lvl="2"/>
            <a:r>
              <a:rPr lang="en-US" sz="1600">
                <a:latin typeface="Arial"/>
                <a:cs typeface="Arial"/>
              </a:rPr>
              <a:t>Interface integrity</a:t>
            </a:r>
            <a:endParaRPr lang="en-US" sz="1600"/>
          </a:p>
        </p:txBody>
      </p:sp>
      <p:pic>
        <p:nvPicPr>
          <p:cNvPr id="8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07D806F-5226-4009-8DFA-E5CF696D5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900" y="1227190"/>
            <a:ext cx="5233220" cy="511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28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C15387-D788-4404-8248-595FF983101C}"/>
              </a:ext>
            </a:extLst>
          </p:cNvPr>
          <p:cNvSpPr txBox="1">
            <a:spLocks/>
          </p:cNvSpPr>
          <p:nvPr/>
        </p:nvSpPr>
        <p:spPr>
          <a:xfrm>
            <a:off x="827314" y="1290917"/>
            <a:ext cx="9435801" cy="54326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>
                <a:latin typeface="Arial"/>
                <a:cs typeface="Arial"/>
              </a:rPr>
              <a:t>Lack of proper mitigation controls may lead to decreased or compromised system/data availability, integrity, or confidentiality, resulting in adverse impact on business operations.</a:t>
            </a:r>
            <a:endParaRPr lang="en-US" sz="240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2400">
              <a:latin typeface="Arial"/>
              <a:cs typeface="Arial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>
                <a:latin typeface="Arial"/>
                <a:cs typeface="Arial"/>
              </a:rPr>
              <a:t>A strong control environment helps manage this risk by preventing:</a:t>
            </a:r>
            <a:endParaRPr lang="en-US" sz="240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>
                <a:latin typeface="Arial"/>
                <a:cs typeface="Arial"/>
              </a:rPr>
              <a:t>Unauthorized changes introduced into production 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>
                <a:latin typeface="Arial"/>
                <a:cs typeface="Arial"/>
              </a:rPr>
              <a:t>Code that does not perform in alignment with expectations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>
                <a:latin typeface="Arial"/>
                <a:cs typeface="Arial"/>
              </a:rPr>
              <a:t>Unidentified dependency issues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>
                <a:latin typeface="Arial"/>
                <a:cs typeface="Arial"/>
              </a:rPr>
              <a:t>Changes resulting in unintended consequences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>
                <a:latin typeface="Arial"/>
                <a:cs typeface="Arial"/>
              </a:rPr>
              <a:t>Introduction of security vulnerabilities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3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04DDC4-DFE3-4D92-9836-54E62FA1974C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3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60" tIns="68580" rIns="480060" bIns="68580" rtlCol="0" anchor="ctr"/>
          <a:lstStyle/>
          <a:p>
            <a:pPr algn="ctr"/>
            <a:r>
              <a:rPr lang="en-US" sz="320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rPr>
              <a:t>Key Change Management Risks</a:t>
            </a:r>
          </a:p>
        </p:txBody>
      </p:sp>
    </p:spTree>
    <p:extLst>
      <p:ext uri="{BB962C8B-B14F-4D97-AF65-F5344CB8AC3E}">
        <p14:creationId xmlns:p14="http://schemas.microsoft.com/office/powerpoint/2010/main" val="600842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FF17A-59B4-44F5-A5CD-DE396ADCAAAA}"/>
              </a:ext>
            </a:extLst>
          </p:cNvPr>
          <p:cNvSpPr txBox="1">
            <a:spLocks/>
          </p:cNvSpPr>
          <p:nvPr/>
        </p:nvSpPr>
        <p:spPr>
          <a:xfrm>
            <a:off x="622852" y="1306493"/>
            <a:ext cx="9585673" cy="51605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>
                <a:latin typeface="Arial"/>
                <a:cs typeface="Arial"/>
              </a:rPr>
              <a:t>Approvals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latin typeface="Arial"/>
                <a:cs typeface="Arial"/>
              </a:rPr>
              <a:t>Changes should be tested and approved before moving into production by a person other than the developer</a:t>
            </a:r>
            <a:endParaRPr lang="en-US" dirty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latin typeface="Arial"/>
                <a:cs typeface="Arial"/>
              </a:rPr>
              <a:t>Supporting documentation for changes should be maintained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b="1" dirty="0">
                <a:latin typeface="Arial"/>
                <a:cs typeface="Arial"/>
              </a:rPr>
              <a:t>Segregation of Duties 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latin typeface="Arial"/>
                <a:cs typeface="Arial"/>
              </a:rPr>
              <a:t>Migration of changes into production should be done by a person who is independent from the development team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>
                <a:latin typeface="Arial"/>
                <a:cs typeface="Arial"/>
              </a:rPr>
              <a:t>Metrics Monitoring </a:t>
            </a:r>
            <a:endParaRPr lang="en-US" dirty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latin typeface="Arial"/>
                <a:cs typeface="Arial"/>
              </a:rPr>
              <a:t>Monitoring and reporting should be in place to determine effect of changes on business operations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3CCCFF-FA7A-468D-8DB3-96624734A98F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3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60" tIns="68580" rIns="480060" bIns="68580" rtlCol="0" anchor="ctr"/>
          <a:lstStyle/>
          <a:p>
            <a:pPr algn="ctr"/>
            <a:r>
              <a:rPr lang="en-US" sz="320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rPr>
              <a:t>Traditional Change Management Controls</a:t>
            </a:r>
          </a:p>
        </p:txBody>
      </p:sp>
    </p:spTree>
    <p:extLst>
      <p:ext uri="{BB962C8B-B14F-4D97-AF65-F5344CB8AC3E}">
        <p14:creationId xmlns:p14="http://schemas.microsoft.com/office/powerpoint/2010/main" val="1043628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91F4ACCACFFE4180654BB657C4F20D" ma:contentTypeVersion="4" ma:contentTypeDescription="Create a new document." ma:contentTypeScope="" ma:versionID="950e47cd3512b046634d0efb71832449">
  <xsd:schema xmlns:xsd="http://www.w3.org/2001/XMLSchema" xmlns:xs="http://www.w3.org/2001/XMLSchema" xmlns:p="http://schemas.microsoft.com/office/2006/metadata/properties" xmlns:ns2="bce93a00-12dc-4311-8155-c965924c2c79" targetNamespace="http://schemas.microsoft.com/office/2006/metadata/properties" ma:root="true" ma:fieldsID="84345a06131327c1a15a74fd283263ce" ns2:_="">
    <xsd:import namespace="bce93a00-12dc-4311-8155-c965924c2c7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e93a00-12dc-4311-8155-c965924c2c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EE53992-D0B7-4603-A39B-29E0B4EBAB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ce93a00-12dc-4311-8155-c965924c2c7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B93FA6D-2515-4AB5-A8CD-A95C0A3881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8AD30E-DAE2-460D-ADAA-AE69D7EF3FD3}">
  <ds:schemaRefs>
    <ds:schemaRef ds:uri="http://purl.org/dc/dcmitype/"/>
    <ds:schemaRef ds:uri="http://schemas.microsoft.com/office/2006/documentManagement/types"/>
    <ds:schemaRef ds:uri="http://purl.org/dc/elements/1.1/"/>
    <ds:schemaRef ds:uri="bce93a00-12dc-4311-8155-c965924c2c79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835</TotalTime>
  <Words>1257</Words>
  <Application>Microsoft Office PowerPoint</Application>
  <PresentationFormat>Widescreen</PresentationFormat>
  <Paragraphs>215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DevOps and Internal Audit: A Great Partnership (Part 2)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Lucas, Clarissa</dc:creator>
  <cp:lastModifiedBy>Clarissa Lucas</cp:lastModifiedBy>
  <cp:revision>3</cp:revision>
  <dcterms:created xsi:type="dcterms:W3CDTF">2020-05-14T13:07:32Z</dcterms:created>
  <dcterms:modified xsi:type="dcterms:W3CDTF">2021-04-19T14:28:15Z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0x010100D891F4ACCACFFE4180654BB657C4F20D</vt:lpwstr>
  </property>
</Properties>
</file>